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24"/>
  </p:notesMasterIdLst>
  <p:handoutMasterIdLst>
    <p:handoutMasterId r:id="rId25"/>
  </p:handoutMasterIdLst>
  <p:sldIdLst>
    <p:sldId id="256" r:id="rId2"/>
    <p:sldId id="273" r:id="rId3"/>
    <p:sldId id="291" r:id="rId4"/>
    <p:sldId id="317" r:id="rId5"/>
    <p:sldId id="258" r:id="rId6"/>
    <p:sldId id="292" r:id="rId7"/>
    <p:sldId id="293" r:id="rId8"/>
    <p:sldId id="294" r:id="rId9"/>
    <p:sldId id="295" r:id="rId10"/>
    <p:sldId id="296" r:id="rId11"/>
    <p:sldId id="312" r:id="rId12"/>
    <p:sldId id="314" r:id="rId13"/>
    <p:sldId id="315" r:id="rId14"/>
    <p:sldId id="316" r:id="rId15"/>
    <p:sldId id="313" r:id="rId16"/>
    <p:sldId id="318" r:id="rId17"/>
    <p:sldId id="307" r:id="rId18"/>
    <p:sldId id="308" r:id="rId19"/>
    <p:sldId id="309" r:id="rId20"/>
    <p:sldId id="310" r:id="rId21"/>
    <p:sldId id="311" r:id="rId22"/>
    <p:sldId id="31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Theme Variant" id="{AC4A2B13-EFD3-4C89-80BF-F98536D478BE}">
          <p14:sldIdLst>
            <p14:sldId id="256"/>
            <p14:sldId id="273"/>
            <p14:sldId id="291"/>
            <p14:sldId id="317"/>
            <p14:sldId id="258"/>
            <p14:sldId id="292"/>
            <p14:sldId id="293"/>
            <p14:sldId id="294"/>
            <p14:sldId id="295"/>
            <p14:sldId id="296"/>
            <p14:sldId id="312"/>
            <p14:sldId id="314"/>
            <p14:sldId id="315"/>
            <p14:sldId id="316"/>
            <p14:sldId id="313"/>
            <p14:sldId id="318"/>
            <p14:sldId id="307"/>
            <p14:sldId id="308"/>
            <p14:sldId id="309"/>
            <p14:sldId id="310"/>
            <p14:sldId id="311"/>
            <p14:sldId id="31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262626"/>
    <a:srgbClr val="9D6A89"/>
    <a:srgbClr val="D6DCE4"/>
    <a:srgbClr val="727865"/>
    <a:srgbClr val="F24333"/>
    <a:srgbClr val="212121"/>
    <a:srgbClr val="000000"/>
    <a:srgbClr val="E6E6E6"/>
    <a:srgbClr val="F3E9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041" autoAdjust="0"/>
    <p:restoredTop sz="94694"/>
  </p:normalViewPr>
  <p:slideViewPr>
    <p:cSldViewPr snapToGrid="0">
      <p:cViewPr varScale="1">
        <p:scale>
          <a:sx n="121" d="100"/>
          <a:sy n="121" d="100"/>
        </p:scale>
        <p:origin x="9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15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B08233-B485-400F-A21A-5E5CA84E124F}" type="datetimeFigureOut">
              <a:rPr lang="en-US" smtClean="0"/>
              <a:t>9/30/22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74110F-5033-4BA6-8ACA-79643A041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4095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tiff>
</file>

<file path=ppt/media/image3.png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ADE811-947F-4712-BC81-7126D7183B09}" type="datetimeFigureOut">
              <a:rPr lang="en-US" smtClean="0"/>
              <a:t>9/30/22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ABD8C5-5802-43B6-A40F-789405323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495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ed42e85b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ed42e85b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8776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d3fa7a6d_0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ed3fa7a6d_0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2996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d3fa7a6d_0_4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d3fa7a6d_0_4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6237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ed3fa7a6d_0_4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ed3fa7a6d_0_4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4838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ed3fa7a6d_0_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ed3fa7a6d_0_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2230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ABD8C5-5802-43B6-A40F-78940532361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543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ed65bde73_1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ed65bde73_1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762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24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443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&amp; Description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89"/>
          <p:cNvSpPr/>
          <p:nvPr userDrawn="1"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240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lIns="68575" tIns="68575" rIns="68575" bIns="68575" anchor="b" anchorCtr="0">
            <a:normAutofit/>
          </a:bodyPr>
          <a:lstStyle>
            <a:lvl1pPr lvl="0" algn="ctr" rtl="0">
              <a:spcBef>
                <a:spcPts val="0"/>
              </a:spcBef>
              <a:buSzPct val="100000"/>
              <a:defRPr sz="4800">
                <a:solidFill>
                  <a:schemeClr val="bg2"/>
                </a:solidFill>
              </a:defRPr>
            </a:lvl1pPr>
            <a:lvl2pPr lvl="1" algn="ctr" rtl="0">
              <a:spcBef>
                <a:spcPts val="0"/>
              </a:spcBef>
              <a:buSzPct val="100000"/>
              <a:defRPr sz="5600"/>
            </a:lvl2pPr>
            <a:lvl3pPr lvl="2" algn="ctr" rtl="0">
              <a:spcBef>
                <a:spcPts val="0"/>
              </a:spcBef>
              <a:buSzPct val="100000"/>
              <a:defRPr sz="5600"/>
            </a:lvl3pPr>
            <a:lvl4pPr lvl="3" algn="ctr" rtl="0">
              <a:spcBef>
                <a:spcPts val="0"/>
              </a:spcBef>
              <a:buSzPct val="100000"/>
              <a:defRPr sz="5600"/>
            </a:lvl4pPr>
            <a:lvl5pPr lvl="4" algn="ctr" rtl="0">
              <a:spcBef>
                <a:spcPts val="0"/>
              </a:spcBef>
              <a:buSzPct val="100000"/>
              <a:defRPr sz="5600"/>
            </a:lvl5pPr>
            <a:lvl6pPr lvl="5" algn="ctr" rtl="0">
              <a:spcBef>
                <a:spcPts val="0"/>
              </a:spcBef>
              <a:buSzPct val="100000"/>
              <a:defRPr sz="5600"/>
            </a:lvl6pPr>
            <a:lvl7pPr lvl="6" algn="ctr" rtl="0">
              <a:spcBef>
                <a:spcPts val="0"/>
              </a:spcBef>
              <a:buSzPct val="100000"/>
              <a:defRPr sz="5600"/>
            </a:lvl7pPr>
            <a:lvl8pPr lvl="7" algn="ctr" rtl="0">
              <a:spcBef>
                <a:spcPts val="0"/>
              </a:spcBef>
              <a:buSzPct val="100000"/>
              <a:defRPr sz="5600"/>
            </a:lvl8pPr>
            <a:lvl9pPr lvl="8" algn="ctr" rtl="0">
              <a:spcBef>
                <a:spcPts val="0"/>
              </a:spcBef>
              <a:buSzPct val="100000"/>
              <a:defRPr sz="5600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91" name="Shape 91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lIns="68575" tIns="68575" rIns="68575" bIns="6857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>
                <a:solidFill>
                  <a:schemeClr val="bg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2" name="Shape 92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lIns="68575" tIns="68575" rIns="68575" bIns="68575" anchor="ctr" anchorCtr="0">
            <a:normAutofit/>
          </a:bodyPr>
          <a:lstStyle>
            <a:lvl1pPr marL="457200" lvl="0" indent="-457200" rtl="0">
              <a:spcBef>
                <a:spcPts val="0"/>
              </a:spcBef>
              <a:buClr>
                <a:schemeClr val="dk1"/>
              </a:buClr>
              <a:buFont typeface="+mj-lt"/>
              <a:buAutoNum type="arabicPeriod"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49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Shape 27"/>
          <p:cNvSpPr txBox="1">
            <a:spLocks noGrp="1"/>
          </p:cNvSpPr>
          <p:nvPr>
            <p:ph type="dt" idx="10"/>
          </p:nvPr>
        </p:nvSpPr>
        <p:spPr>
          <a:xfrm>
            <a:off x="838200" y="6356349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457189" marR="0" lvl="1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10" name="Shape 28"/>
          <p:cNvSpPr txBox="1">
            <a:spLocks noGrp="1"/>
          </p:cNvSpPr>
          <p:nvPr>
            <p:ph type="ftr" idx="11"/>
          </p:nvPr>
        </p:nvSpPr>
        <p:spPr>
          <a:xfrm>
            <a:off x="4038600" y="6356349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457189" marR="0" lvl="1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5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87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1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44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69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566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uk-UA" smtClean="0"/>
              <a:pPr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93437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23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6" r:id="rId2"/>
    <p:sldLayoutId id="2147483726" r:id="rId3"/>
    <p:sldLayoutId id="2147483715" r:id="rId4"/>
    <p:sldLayoutId id="2147483717" r:id="rId5"/>
    <p:sldLayoutId id="2147483718" r:id="rId6"/>
    <p:sldLayoutId id="2147483719" r:id="rId7"/>
    <p:sldLayoutId id="2147483720" r:id="rId8"/>
    <p:sldLayoutId id="2147483727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>
              <a:lumMod val="85000"/>
              <a:lumOff val="15000"/>
            </a:schemeClr>
          </a:solidFill>
          <a:latin typeface="+mj-lt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android/support/v4/app/FragmentTransaction.html" TargetMode="External"/><Relationship Id="rId2" Type="http://schemas.openxmlformats.org/officeDocument/2006/relationships/hyperlink" Target="https://developer.android.com/reference/android/support/v4/app/FragmentManager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developer.android.com/reference/android/widget/FrameLayout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reference/android/support/v4/app/FragmentActivity.html" TargetMode="External"/><Relationship Id="rId2" Type="http://schemas.openxmlformats.org/officeDocument/2006/relationships/hyperlink" Target="https://developer.android.com/reference/android/support/v4/app/Fragment.html" TargetMode="Externa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9906" y="1122363"/>
            <a:ext cx="9628094" cy="2387600"/>
          </a:xfrm>
        </p:spPr>
        <p:txBody>
          <a:bodyPr>
            <a:normAutofit/>
          </a:bodyPr>
          <a:lstStyle/>
          <a:p>
            <a:r>
              <a:rPr lang="en-US" sz="4800" dirty="0"/>
              <a:t>Learning Unit 5</a:t>
            </a:r>
            <a:br>
              <a:rPr lang="en-US" sz="4800" dirty="0"/>
            </a:br>
            <a:r>
              <a:rPr lang="en-US" sz="4800" dirty="0"/>
              <a:t>Fragments</a:t>
            </a:r>
            <a:endParaRPr lang="en-US" sz="48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774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>
            <a:spLocks noGrp="1"/>
          </p:cNvSpPr>
          <p:nvPr>
            <p:ph type="title"/>
          </p:nvPr>
        </p:nvSpPr>
        <p:spPr>
          <a:xfrm>
            <a:off x="5103632" y="137133"/>
            <a:ext cx="6892897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Fragment Lifecycle</a:t>
            </a:r>
            <a:endParaRPr dirty="0"/>
          </a:p>
        </p:txBody>
      </p:sp>
      <p:pic>
        <p:nvPicPr>
          <p:cNvPr id="181" name="Google Shape;181;p34" descr="Fragment Lifecycle 2/2" title="Fragment Lifecycle 2/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467" y="0"/>
            <a:ext cx="3791367" cy="676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4"/>
          <p:cNvSpPr txBox="1">
            <a:spLocks noGrp="1"/>
          </p:cNvSpPr>
          <p:nvPr>
            <p:ph type="body" idx="1"/>
          </p:nvPr>
        </p:nvSpPr>
        <p:spPr>
          <a:xfrm>
            <a:off x="4090233" y="970933"/>
            <a:ext cx="79760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b="1" u="sng"/>
              <a:t>onPause()</a:t>
            </a:r>
            <a:r>
              <a:rPr lang="en"/>
              <a:t> called at the end of the active lifetime; persist all edits or state changes, suspend UI updates, threads, or CPU intensive processes that don't need to be updated when the Activity isn't the active foreground activity</a:t>
            </a:r>
            <a:endParaRPr/>
          </a:p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b="1" u="sng"/>
              <a:t>onSaveInstanceState()</a:t>
            </a:r>
            <a:r>
              <a:rPr lang="en"/>
              <a:t> called to save UI state changes at the end of the active lifecycle</a:t>
            </a:r>
            <a:endParaRPr/>
          </a:p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void onStop() called at the end of the visible lifetime</a:t>
            </a:r>
            <a:endParaRPr/>
          </a:p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onDestroyView() called when the fragment's view is detached</a:t>
            </a:r>
            <a:endParaRPr/>
          </a:p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b="1" u="sng"/>
              <a:t>onDestroy() </a:t>
            </a:r>
            <a:r>
              <a:rPr lang="en"/>
              <a:t>called at the end of the full lifetime</a:t>
            </a:r>
            <a:endParaRPr/>
          </a:p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/>
              <a:t>onDetach() called when the Fragment has been detached from its parent activity</a:t>
            </a:r>
            <a:endParaRPr/>
          </a:p>
          <a:p>
            <a:pPr marL="0" indent="0">
              <a:spcAft>
                <a:spcPts val="2133"/>
              </a:spcAft>
              <a:buNone/>
            </a:pPr>
            <a:endParaRPr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14442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363" y="152400"/>
            <a:ext cx="8153400" cy="1143000"/>
          </a:xfrm>
        </p:spPr>
        <p:txBody>
          <a:bodyPr>
            <a:normAutofit/>
          </a:bodyPr>
          <a:lstStyle/>
          <a:p>
            <a:r>
              <a:rPr lang="en-US" dirty="0"/>
              <a:t>Types of Fragments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63" y="1295400"/>
            <a:ext cx="9090837" cy="4800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There are two kinds of fragments based on the the way being added to an activity layout:</a:t>
            </a:r>
          </a:p>
          <a:p>
            <a:endParaRPr lang="en-US" dirty="0"/>
          </a:p>
          <a:p>
            <a:r>
              <a:rPr lang="en-US" b="1" dirty="0"/>
              <a:t>Static: </a:t>
            </a:r>
            <a:r>
              <a:rPr lang="en-US" dirty="0"/>
              <a:t>by declaring the fragment inside the activity's layout file.</a:t>
            </a:r>
          </a:p>
          <a:p>
            <a:endParaRPr lang="en-US" dirty="0"/>
          </a:p>
          <a:p>
            <a:r>
              <a:rPr lang="en-US" dirty="0"/>
              <a:t>D</a:t>
            </a:r>
            <a:r>
              <a:rPr lang="en-US" b="1" dirty="0"/>
              <a:t>ynamic: </a:t>
            </a:r>
            <a:r>
              <a:rPr lang="en-US" dirty="0"/>
              <a:t>or sometimes </a:t>
            </a:r>
            <a:r>
              <a:rPr lang="en-US" dirty="0" err="1"/>
              <a:t>refered</a:t>
            </a:r>
            <a:r>
              <a:rPr lang="en-US" dirty="0"/>
              <a:t> to as flexible UI</a:t>
            </a:r>
          </a:p>
          <a:p>
            <a:pPr lvl="1"/>
            <a:r>
              <a:rPr lang="en-US" dirty="0"/>
              <a:t>At any time while your activity is running, you can add fragments to your activity layout. You simply need to specify a </a:t>
            </a:r>
            <a:r>
              <a:rPr lang="en-US" dirty="0" err="1"/>
              <a:t>ViewGroup</a:t>
            </a:r>
            <a:r>
              <a:rPr lang="en-US" dirty="0"/>
              <a:t> in which to place the fragment.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024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Fragments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static Fragment is included in an XML file using a fragment tag within another XML layout.</a:t>
            </a:r>
            <a:br>
              <a:rPr lang="en-US" dirty="0"/>
            </a:br>
            <a:endParaRPr lang="en-US" dirty="0"/>
          </a:p>
          <a:p>
            <a:r>
              <a:rPr lang="en-US" dirty="0"/>
              <a:t>When you use a Fragment statically it is very like a custom UI component that behaves like the other components - Buttons, </a:t>
            </a:r>
            <a:r>
              <a:rPr lang="en-US" dirty="0" err="1"/>
              <a:t>TextFields</a:t>
            </a:r>
            <a:r>
              <a:rPr lang="en-US" dirty="0"/>
              <a:t> and so on. 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0451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4"/>
            <a:ext cx="10878879" cy="453072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Example: </a:t>
            </a:r>
          </a:p>
          <a:p>
            <a:r>
              <a:rPr lang="en-US" dirty="0"/>
              <a:t>Assuming that you want to create an </a:t>
            </a:r>
            <a:r>
              <a:rPr lang="en-US" dirty="0" err="1"/>
              <a:t>ArticleFragment</a:t>
            </a:r>
            <a:r>
              <a:rPr lang="en-US" dirty="0"/>
              <a:t> such as:</a:t>
            </a:r>
          </a:p>
          <a:p>
            <a:r>
              <a:rPr lang="en-US" sz="2200" dirty="0">
                <a:solidFill>
                  <a:srgbClr val="0033B3"/>
                </a:solidFill>
                <a:effectLst/>
              </a:rPr>
              <a:t>class </a:t>
            </a:r>
            <a:r>
              <a:rPr lang="en-US" sz="2200" dirty="0">
                <a:solidFill>
                  <a:srgbClr val="000000"/>
                </a:solidFill>
                <a:effectLst/>
              </a:rPr>
              <a:t>Fragment01 </a:t>
            </a:r>
            <a:r>
              <a:rPr lang="en-US" sz="2200" dirty="0"/>
              <a:t>: Fragment(</a:t>
            </a:r>
            <a:r>
              <a:rPr lang="en-US" sz="2200" dirty="0">
                <a:solidFill>
                  <a:srgbClr val="000000"/>
                </a:solidFill>
                <a:effectLst/>
              </a:rPr>
              <a:t>R</a:t>
            </a:r>
            <a:r>
              <a:rPr lang="en-US" sz="2200" dirty="0"/>
              <a:t>.</a:t>
            </a:r>
            <a:r>
              <a:rPr lang="en-US" sz="2200" dirty="0">
                <a:solidFill>
                  <a:srgbClr val="000000"/>
                </a:solidFill>
                <a:effectLst/>
              </a:rPr>
              <a:t>layout</a:t>
            </a:r>
            <a:r>
              <a:rPr lang="en-US" sz="2200" dirty="0"/>
              <a:t>.</a:t>
            </a:r>
            <a:r>
              <a:rPr lang="en-US" sz="2200" i="1" dirty="0">
                <a:solidFill>
                  <a:srgbClr val="871094"/>
                </a:solidFill>
                <a:effectLst/>
              </a:rPr>
              <a:t>fragment_01</a:t>
            </a:r>
            <a:r>
              <a:rPr lang="en-US" sz="2200" dirty="0"/>
              <a:t>) </a:t>
            </a:r>
            <a:r>
              <a:rPr lang="en-US" sz="2200" dirty="0">
                <a:solidFill>
                  <a:srgbClr val="808080"/>
                </a:solidFill>
                <a:effectLst/>
              </a:rPr>
              <a:t>{</a:t>
            </a:r>
            <a:br>
              <a:rPr lang="en-US" sz="2200" dirty="0">
                <a:solidFill>
                  <a:srgbClr val="808080"/>
                </a:solidFill>
                <a:effectLst/>
              </a:rPr>
            </a:br>
            <a:br>
              <a:rPr lang="en-US" sz="2200" dirty="0">
                <a:solidFill>
                  <a:srgbClr val="808080"/>
                </a:solidFill>
                <a:effectLst/>
              </a:rPr>
            </a:br>
            <a:r>
              <a:rPr lang="en-US" sz="2200" dirty="0">
                <a:solidFill>
                  <a:srgbClr val="808080"/>
                </a:solidFill>
                <a:effectLst/>
              </a:rPr>
              <a:t>}</a:t>
            </a:r>
          </a:p>
          <a:p>
            <a:endParaRPr lang="en-US" sz="1100" dirty="0">
              <a:solidFill>
                <a:srgbClr val="808080"/>
              </a:solidFill>
            </a:endParaRPr>
          </a:p>
          <a:p>
            <a:r>
              <a:rPr lang="en-US" sz="1600" dirty="0"/>
              <a:t>Then the static Fragment link to the activity layout is through the XML file as in:</a:t>
            </a:r>
          </a:p>
          <a:p>
            <a:r>
              <a:rPr lang="en-US" sz="1600" dirty="0"/>
              <a:t>&lt;</a:t>
            </a:r>
            <a:r>
              <a:rPr lang="en-US" sz="1600" dirty="0" err="1"/>
              <a:t>LinearLayout</a:t>
            </a:r>
            <a:r>
              <a:rPr lang="en-US" sz="1600" dirty="0"/>
              <a:t> </a:t>
            </a:r>
            <a:r>
              <a:rPr lang="en-US" sz="1600" dirty="0" err="1"/>
              <a:t>xmlns:android</a:t>
            </a:r>
            <a:r>
              <a:rPr lang="en-US" sz="1600" dirty="0"/>
              <a:t>="http://</a:t>
            </a:r>
            <a:r>
              <a:rPr lang="en-US" sz="1600" dirty="0" err="1"/>
              <a:t>schemas.android.com</a:t>
            </a:r>
            <a:r>
              <a:rPr lang="en-US" sz="1600" dirty="0"/>
              <a:t>/</a:t>
            </a:r>
            <a:r>
              <a:rPr lang="en-US" sz="1600" dirty="0" err="1"/>
              <a:t>apk</a:t>
            </a:r>
            <a:r>
              <a:rPr lang="en-US" sz="1600" dirty="0"/>
              <a:t>/res/android"</a:t>
            </a:r>
            <a:br>
              <a:rPr lang="en-US" sz="1600" dirty="0"/>
            </a:br>
            <a:r>
              <a:rPr lang="en-US" sz="1600" dirty="0"/>
              <a:t>    </a:t>
            </a:r>
            <a:r>
              <a:rPr lang="en-US" sz="1600" dirty="0" err="1"/>
              <a:t>android:orientation</a:t>
            </a:r>
            <a:r>
              <a:rPr lang="en-US" sz="1600" dirty="0"/>
              <a:t>="horizontal"</a:t>
            </a:r>
            <a:br>
              <a:rPr lang="en-US" sz="1600" dirty="0"/>
            </a:br>
            <a:r>
              <a:rPr lang="en-US" sz="1600" dirty="0"/>
              <a:t>    </a:t>
            </a:r>
            <a:r>
              <a:rPr lang="en-US" sz="1600" dirty="0" err="1"/>
              <a:t>android:layout_width</a:t>
            </a:r>
            <a:r>
              <a:rPr lang="en-US" sz="1600" dirty="0"/>
              <a:t>="</a:t>
            </a:r>
            <a:r>
              <a:rPr lang="en-US" sz="1600" dirty="0" err="1"/>
              <a:t>fill_parent</a:t>
            </a:r>
            <a:r>
              <a:rPr lang="en-US" sz="1600" dirty="0"/>
              <a:t>"</a:t>
            </a:r>
            <a:br>
              <a:rPr lang="en-US" sz="1600" dirty="0"/>
            </a:br>
            <a:r>
              <a:rPr lang="en-US" sz="1600" dirty="0"/>
              <a:t>    </a:t>
            </a:r>
            <a:r>
              <a:rPr lang="en-US" sz="1600" dirty="0" err="1"/>
              <a:t>android:layout_height</a:t>
            </a:r>
            <a:r>
              <a:rPr lang="en-US" sz="1600" dirty="0"/>
              <a:t>="</a:t>
            </a:r>
            <a:r>
              <a:rPr lang="en-US" sz="1600" dirty="0" err="1"/>
              <a:t>fill_parent</a:t>
            </a:r>
            <a:r>
              <a:rPr lang="en-US" sz="1600" dirty="0"/>
              <a:t>"&gt;</a:t>
            </a: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    &lt;fragment </a:t>
            </a:r>
            <a:r>
              <a:rPr lang="en-US" sz="1600" dirty="0" err="1"/>
              <a:t>android:name</a:t>
            </a:r>
            <a:r>
              <a:rPr lang="en-US" sz="1600" dirty="0"/>
              <a:t>="</a:t>
            </a:r>
            <a:r>
              <a:rPr lang="en-US" sz="1600" dirty="0" err="1"/>
              <a:t>com.example.android.fragments</a:t>
            </a:r>
            <a:r>
              <a:rPr lang="en-US" sz="1600" dirty="0"/>
              <a:t>.</a:t>
            </a:r>
            <a:r>
              <a:rPr lang="en-US" sz="1600" dirty="0">
                <a:solidFill>
                  <a:srgbClr val="000000"/>
                </a:solidFill>
                <a:effectLst/>
              </a:rPr>
              <a:t> Fragment01</a:t>
            </a:r>
            <a:r>
              <a:rPr lang="en-US" sz="1600" dirty="0"/>
              <a:t>"</a:t>
            </a:r>
            <a:br>
              <a:rPr lang="en-US" sz="1600" dirty="0"/>
            </a:br>
            <a:r>
              <a:rPr lang="en-US" sz="1600" dirty="0"/>
              <a:t>              </a:t>
            </a:r>
            <a:r>
              <a:rPr lang="en-US" sz="1600" dirty="0" err="1"/>
              <a:t>android:id</a:t>
            </a:r>
            <a:r>
              <a:rPr lang="en-US" sz="1600" dirty="0"/>
              <a:t>="@+id/</a:t>
            </a:r>
            <a:r>
              <a:rPr lang="en-US" sz="1600" dirty="0" err="1"/>
              <a:t>article_fragment</a:t>
            </a:r>
            <a:r>
              <a:rPr lang="en-US" sz="1600" dirty="0"/>
              <a:t>"</a:t>
            </a:r>
            <a:br>
              <a:rPr lang="en-US" sz="1600" dirty="0"/>
            </a:br>
            <a:r>
              <a:rPr lang="en-US" sz="1600" dirty="0"/>
              <a:t>              </a:t>
            </a:r>
            <a:r>
              <a:rPr lang="en-US" sz="1600" dirty="0" err="1"/>
              <a:t>android:layout_weight</a:t>
            </a:r>
            <a:r>
              <a:rPr lang="en-US" sz="1600" dirty="0"/>
              <a:t>="2"</a:t>
            </a:r>
            <a:br>
              <a:rPr lang="en-US" sz="1600" dirty="0"/>
            </a:br>
            <a:r>
              <a:rPr lang="en-US" sz="1600" dirty="0"/>
              <a:t>              </a:t>
            </a:r>
            <a:r>
              <a:rPr lang="en-US" sz="1600" dirty="0" err="1"/>
              <a:t>android:layout_width</a:t>
            </a:r>
            <a:r>
              <a:rPr lang="en-US" sz="1600" dirty="0"/>
              <a:t>="0dp"</a:t>
            </a:r>
            <a:br>
              <a:rPr lang="en-US" sz="1600" dirty="0"/>
            </a:br>
            <a:r>
              <a:rPr lang="en-US" sz="1600" dirty="0"/>
              <a:t>              </a:t>
            </a:r>
            <a:r>
              <a:rPr lang="en-US" sz="1600" dirty="0" err="1"/>
              <a:t>android:layout_height</a:t>
            </a:r>
            <a:r>
              <a:rPr lang="en-US" sz="1600" dirty="0"/>
              <a:t>="</a:t>
            </a:r>
            <a:r>
              <a:rPr lang="en-US" sz="1600" dirty="0" err="1"/>
              <a:t>match_parent</a:t>
            </a:r>
            <a:r>
              <a:rPr lang="en-US" sz="1600" dirty="0"/>
              <a:t>" /&gt;</a:t>
            </a:r>
            <a:br>
              <a:rPr lang="en-US" sz="1600" dirty="0"/>
            </a:br>
            <a:br>
              <a:rPr lang="en-US" sz="1600" dirty="0"/>
            </a:br>
            <a:r>
              <a:rPr lang="en-US" sz="1600" dirty="0"/>
              <a:t>&lt;/</a:t>
            </a:r>
            <a:r>
              <a:rPr lang="en-US" sz="1600" dirty="0" err="1"/>
              <a:t>LinearLayout</a:t>
            </a:r>
            <a:r>
              <a:rPr lang="en-US" sz="1600" dirty="0"/>
              <a:t>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Static Fragments cont.</a:t>
            </a:r>
          </a:p>
        </p:txBody>
      </p:sp>
    </p:spTree>
    <p:extLst>
      <p:ext uri="{BB962C8B-B14F-4D97-AF65-F5344CB8AC3E}">
        <p14:creationId xmlns:p14="http://schemas.microsoft.com/office/powerpoint/2010/main" val="16406481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Dynmaic</a:t>
            </a:r>
            <a:r>
              <a:rPr lang="en-US" dirty="0"/>
              <a:t> Fragments (Flexible UI)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Add a Fragment to an Activity at Runtime</a:t>
            </a:r>
          </a:p>
          <a:p>
            <a:r>
              <a:rPr lang="en-US" dirty="0"/>
              <a:t>You need to use the </a:t>
            </a:r>
            <a:r>
              <a:rPr lang="en-US" dirty="0" err="1"/>
              <a:t>FragmentManager</a:t>
            </a:r>
            <a:r>
              <a:rPr lang="en-US" dirty="0"/>
              <a:t> class.</a:t>
            </a:r>
          </a:p>
          <a:p>
            <a:r>
              <a:rPr lang="en-US" dirty="0"/>
              <a:t>The </a:t>
            </a:r>
            <a:r>
              <a:rPr lang="en-US" dirty="0">
                <a:hlinkClick r:id="rId2"/>
              </a:rPr>
              <a:t>FragmentManager</a:t>
            </a:r>
            <a:r>
              <a:rPr lang="en-US" dirty="0"/>
              <a:t> class provides methods that allow you to add, remove, and replace fragments to an activity at runtime in order to create a dynamic experience.</a:t>
            </a:r>
          </a:p>
          <a:p>
            <a:r>
              <a:rPr lang="en-US" dirty="0"/>
              <a:t>To perform a transaction such as add or remove a fragment, you must use the </a:t>
            </a:r>
            <a:r>
              <a:rPr lang="en-US" dirty="0">
                <a:hlinkClick r:id="rId2"/>
              </a:rPr>
              <a:t>FragmentManager</a:t>
            </a:r>
            <a:r>
              <a:rPr lang="en-US" dirty="0"/>
              <a:t> to create </a:t>
            </a:r>
            <a:r>
              <a:rPr lang="en-US" dirty="0" err="1"/>
              <a:t>a</a:t>
            </a:r>
            <a:r>
              <a:rPr lang="en-US" dirty="0" err="1">
                <a:hlinkClick r:id="rId3"/>
              </a:rPr>
              <a:t>FragmentTransaction</a:t>
            </a:r>
            <a:r>
              <a:rPr lang="en-US" dirty="0"/>
              <a:t>, which provides APIs to add, remove, replace, and perform other fragment transactions.</a:t>
            </a:r>
          </a:p>
          <a:p>
            <a:r>
              <a:rPr lang="en-US" dirty="0"/>
              <a:t>The activity's layout includes an empty </a:t>
            </a:r>
            <a:r>
              <a:rPr lang="en-US" dirty="0">
                <a:hlinkClick r:id="rId4"/>
              </a:rPr>
              <a:t>FrameLayout</a:t>
            </a:r>
            <a:r>
              <a:rPr lang="en-US" dirty="0"/>
              <a:t> that acts as the fragment container.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444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702" y="266700"/>
            <a:ext cx="10235609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Adding a fragment to an activity dynamically </a:t>
            </a:r>
            <a:br>
              <a:rPr lang="en-US" dirty="0"/>
            </a:b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44403" y="1093382"/>
            <a:ext cx="11095960" cy="556260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n-US" sz="3100" dirty="0"/>
              <a:t>To make fragment transactions in your activity (such as add, remove, or replace a fragment), you must use APIs from </a:t>
            </a:r>
            <a:r>
              <a:rPr lang="en-US" sz="3100" dirty="0" err="1"/>
              <a:t>FragmentTransaction</a:t>
            </a:r>
            <a:r>
              <a:rPr lang="en-US" sz="3100" dirty="0"/>
              <a:t>. You can get an instance of </a:t>
            </a:r>
            <a:r>
              <a:rPr lang="en-US" sz="3100" dirty="0" err="1"/>
              <a:t>FragmentTransaction</a:t>
            </a:r>
            <a:r>
              <a:rPr lang="en-US" sz="3100" dirty="0"/>
              <a:t> from your Activity like this:</a:t>
            </a:r>
            <a:br>
              <a:rPr lang="en-US" sz="3100" dirty="0"/>
            </a:br>
            <a:endParaRPr lang="en-US" sz="3100" dirty="0"/>
          </a:p>
          <a:p>
            <a:pPr>
              <a:lnSpc>
                <a:spcPct val="110000"/>
              </a:lnSpc>
            </a:pPr>
            <a:endParaRPr lang="en-US" sz="2000" dirty="0">
              <a:effectLst/>
            </a:endParaRPr>
          </a:p>
          <a:p>
            <a:pPr>
              <a:lnSpc>
                <a:spcPct val="110000"/>
              </a:lnSpc>
            </a:pPr>
            <a:r>
              <a:rPr lang="en-US" sz="3000" i="1" dirty="0" err="1">
                <a:solidFill>
                  <a:srgbClr val="871094"/>
                </a:solidFill>
                <a:effectLst/>
              </a:rPr>
              <a:t>supportFragmentManager</a:t>
            </a:r>
            <a:r>
              <a:rPr lang="en-US" sz="3000" dirty="0" err="1"/>
              <a:t>.beginTransaction</a:t>
            </a:r>
            <a:r>
              <a:rPr lang="en-US" sz="3000" dirty="0"/>
              <a:t>().</a:t>
            </a:r>
            <a:r>
              <a:rPr lang="en-US" sz="3000" i="1" dirty="0">
                <a:solidFill>
                  <a:srgbClr val="00627A"/>
                </a:solidFill>
                <a:effectLst/>
              </a:rPr>
              <a:t>apply</a:t>
            </a:r>
            <a:r>
              <a:rPr lang="en-US" sz="3300" dirty="0">
                <a:effectLst/>
              </a:rPr>
              <a:t>{</a:t>
            </a:r>
            <a:br>
              <a:rPr lang="en-US" sz="3300" dirty="0">
                <a:effectLst/>
              </a:rPr>
            </a:br>
            <a:r>
              <a:rPr lang="en-US" sz="3300" dirty="0">
                <a:effectLst/>
              </a:rPr>
              <a:t>   replace&lt;</a:t>
            </a:r>
            <a:r>
              <a:rPr lang="en-US" sz="3300" dirty="0" err="1">
                <a:effectLst/>
              </a:rPr>
              <a:t>ExampleFragment</a:t>
            </a:r>
            <a:r>
              <a:rPr lang="en-US" sz="3300" dirty="0">
                <a:effectLst/>
              </a:rPr>
              <a:t>&gt;(</a:t>
            </a:r>
            <a:r>
              <a:rPr lang="en-US" sz="3300" dirty="0" err="1">
                <a:effectLst/>
              </a:rPr>
              <a:t>R.id.fragment_container</a:t>
            </a:r>
            <a:r>
              <a:rPr lang="en-US" sz="3300" dirty="0">
                <a:effectLst/>
              </a:rPr>
              <a:t>)</a:t>
            </a:r>
            <a:br>
              <a:rPr lang="en-US" sz="3300" dirty="0">
                <a:effectLst/>
              </a:rPr>
            </a:br>
            <a:r>
              <a:rPr lang="en-US" sz="3300" dirty="0">
                <a:effectLst/>
              </a:rPr>
              <a:t>   </a:t>
            </a:r>
            <a:r>
              <a:rPr lang="en-US" sz="3300" dirty="0" err="1">
                <a:effectLst/>
              </a:rPr>
              <a:t>setReorderingAllowed</a:t>
            </a:r>
            <a:r>
              <a:rPr lang="en-US" sz="3300" dirty="0">
                <a:effectLst/>
              </a:rPr>
              <a:t>(true)</a:t>
            </a:r>
            <a:br>
              <a:rPr lang="en-US" sz="3300" dirty="0">
                <a:effectLst/>
              </a:rPr>
            </a:br>
            <a:r>
              <a:rPr lang="en-US" sz="3300" dirty="0">
                <a:effectLst/>
              </a:rPr>
              <a:t>   </a:t>
            </a:r>
            <a:r>
              <a:rPr lang="en-US" sz="3300" dirty="0" err="1">
                <a:effectLst/>
              </a:rPr>
              <a:t>addToBackStack</a:t>
            </a:r>
            <a:r>
              <a:rPr lang="en-US" sz="3300" dirty="0">
                <a:effectLst/>
              </a:rPr>
              <a:t>("name") // name can be null</a:t>
            </a:r>
            <a:br>
              <a:rPr lang="en-US" sz="3300" dirty="0">
                <a:effectLst/>
              </a:rPr>
            </a:br>
            <a:r>
              <a:rPr lang="en-US" sz="3300" dirty="0">
                <a:effectLst/>
              </a:rPr>
              <a:t>}</a:t>
            </a:r>
            <a:br>
              <a:rPr lang="en-US" i="1" dirty="0">
                <a:solidFill>
                  <a:srgbClr val="FF0000"/>
                </a:solidFill>
              </a:rPr>
            </a:br>
            <a:endParaRPr lang="en-US" i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9739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Storing Data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Learning Unit 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975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50335" y="1447800"/>
            <a:ext cx="9909544" cy="4800600"/>
          </a:xfrm>
        </p:spPr>
        <p:txBody>
          <a:bodyPr>
            <a:normAutofit fontScale="92500" lnSpcReduction="10000"/>
          </a:bodyPr>
          <a:lstStyle/>
          <a:p>
            <a:pPr marL="114300" indent="0">
              <a:buNone/>
            </a:pPr>
            <a:r>
              <a:rPr lang="en-US" dirty="0"/>
              <a:t>Most Android apps need to save data, even if only to save information about the app state during </a:t>
            </a:r>
            <a:r>
              <a:rPr lang="en-US" dirty="0" err="1"/>
              <a:t>onPause</a:t>
            </a:r>
            <a:r>
              <a:rPr lang="en-US" dirty="0"/>
              <a:t>() so the user's progress is not lost. </a:t>
            </a:r>
          </a:p>
          <a:p>
            <a:pPr marL="114300" indent="0">
              <a:buNone/>
            </a:pPr>
            <a:r>
              <a:rPr lang="en-US" dirty="0"/>
              <a:t>Most non-trivial apps also need to save user settings, and some apps must manage large amounts of information in files and databases.</a:t>
            </a:r>
          </a:p>
          <a:p>
            <a:pPr marL="114300" indent="0">
              <a:buNone/>
            </a:pP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This unit introduces you to the principal data storage options in Android, including:</a:t>
            </a:r>
          </a:p>
          <a:p>
            <a:pPr marL="114300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Saving key-value pairs of simple data types in a </a:t>
            </a:r>
            <a:r>
              <a:rPr lang="en-US" b="1" dirty="0"/>
              <a:t>shared preferences file.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Saving arbitrary files in Android's file system.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Using databases managed by SQLite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50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Key-Value Sets 1/4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sz="3200" dirty="0"/>
              <a:t>For relatively small amount of data of K-V then:</a:t>
            </a:r>
          </a:p>
          <a:p>
            <a:pPr lvl="1"/>
            <a:r>
              <a:rPr lang="en-US" sz="2800" dirty="0"/>
              <a:t>Use the </a:t>
            </a:r>
            <a:r>
              <a:rPr lang="en-US" sz="2800" dirty="0" err="1"/>
              <a:t>SharedPreferences</a:t>
            </a:r>
            <a:r>
              <a:rPr lang="en-US" sz="2800" dirty="0"/>
              <a:t> APIs. </a:t>
            </a:r>
            <a:br>
              <a:rPr lang="en-US" sz="2800" dirty="0"/>
            </a:br>
            <a:endParaRPr lang="en-US" sz="2800" dirty="0"/>
          </a:p>
          <a:p>
            <a:pPr lvl="1"/>
            <a:r>
              <a:rPr lang="en-US" sz="2800" dirty="0"/>
              <a:t>A </a:t>
            </a:r>
            <a:r>
              <a:rPr lang="en-US" sz="2800" dirty="0" err="1"/>
              <a:t>SharedPreferences</a:t>
            </a:r>
            <a:r>
              <a:rPr lang="en-US" sz="2800" dirty="0"/>
              <a:t> object points to a file containing key-value pairs and provides simple methods to read and write them. </a:t>
            </a:r>
            <a:br>
              <a:rPr lang="en-US" sz="2800" dirty="0"/>
            </a:br>
            <a:endParaRPr lang="en-US" sz="2800" dirty="0"/>
          </a:p>
          <a:p>
            <a:pPr lvl="1"/>
            <a:r>
              <a:rPr lang="en-US" sz="2800" dirty="0"/>
              <a:t>Each </a:t>
            </a:r>
            <a:r>
              <a:rPr lang="en-US" sz="2800" dirty="0" err="1"/>
              <a:t>SharedPreferences</a:t>
            </a:r>
            <a:r>
              <a:rPr lang="en-US" sz="2800" dirty="0"/>
              <a:t> file is managed by the framework and can be private or shared.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pic>
        <p:nvPicPr>
          <p:cNvPr id="4" name="Picture 3" descr="Shared preferences picture" title="Shared preferences pictur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902560">
            <a:off x="9721406" y="333111"/>
            <a:ext cx="2048790" cy="2048790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3430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Key-Value Sets  2/4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Get a Handle to a </a:t>
            </a:r>
            <a:r>
              <a:rPr lang="en-US" dirty="0" err="1"/>
              <a:t>SharedPreferences</a:t>
            </a:r>
            <a:endParaRPr lang="en-US" dirty="0"/>
          </a:p>
          <a:p>
            <a:pPr marL="114300" indent="0">
              <a:buNone/>
            </a:pPr>
            <a:r>
              <a:rPr lang="en-US" sz="1800" dirty="0"/>
              <a:t>You can create a new shared preference file or access an existing one by calling one of two methods: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b="1" dirty="0" err="1"/>
              <a:t>getSharedPreferences</a:t>
            </a:r>
            <a:r>
              <a:rPr lang="en-US" b="1" dirty="0"/>
              <a:t>() </a:t>
            </a:r>
            <a:r>
              <a:rPr lang="en-US" dirty="0"/>
              <a:t>— </a:t>
            </a:r>
            <a:r>
              <a:rPr lang="en-US" sz="2000" dirty="0"/>
              <a:t>Use this if you need multiple shared preference files identified by name, which you specify with the first parameter. You can call this from any Context in your app.</a:t>
            </a:r>
            <a:br>
              <a:rPr lang="en-US" sz="2000" dirty="0"/>
            </a:b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553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latin typeface="+mj-lt"/>
              </a:rPr>
              <a:t>Objectives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0"/>
            <a:r>
              <a:rPr lang="en-US" dirty="0"/>
              <a:t>Understand and use of fragments.</a:t>
            </a:r>
          </a:p>
          <a:p>
            <a:pPr lvl="0"/>
            <a:r>
              <a:rPr lang="en-US" dirty="0"/>
              <a:t>Understand fragments’ lifecycle</a:t>
            </a:r>
          </a:p>
          <a:p>
            <a:pPr lvl="0"/>
            <a:r>
              <a:rPr lang="en-US" dirty="0"/>
              <a:t>Creating a UI fragment and Defining Fragment’s layout</a:t>
            </a:r>
          </a:p>
          <a:p>
            <a:pPr lvl="0"/>
            <a:r>
              <a:rPr lang="en-US" dirty="0"/>
              <a:t>Adding a UI fragment to the </a:t>
            </a:r>
            <a:r>
              <a:rPr lang="en-US" dirty="0" err="1"/>
              <a:t>FragmentManager</a:t>
            </a:r>
            <a:endParaRPr lang="en-US" dirty="0"/>
          </a:p>
          <a:p>
            <a:pPr lvl="0"/>
            <a:r>
              <a:rPr lang="en-US" dirty="0"/>
              <a:t>Use Fragment transactions</a:t>
            </a:r>
          </a:p>
          <a:p>
            <a:pPr lvl="0"/>
            <a:r>
              <a:rPr lang="en-US" dirty="0"/>
              <a:t>Introduction to storing data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464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Key-Value Sets   3/4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85808"/>
          </a:xfrm>
        </p:spPr>
        <p:txBody>
          <a:bodyPr>
            <a:normAutofit lnSpcReduction="10000"/>
          </a:bodyPr>
          <a:lstStyle/>
          <a:p>
            <a:pPr marL="114300" indent="0">
              <a:buNone/>
            </a:pPr>
            <a:r>
              <a:rPr lang="en-US" sz="2000" i="1" dirty="0" err="1"/>
              <a:t>val</a:t>
            </a:r>
            <a:r>
              <a:rPr lang="en-US" sz="2000" i="1" dirty="0"/>
              <a:t> </a:t>
            </a:r>
            <a:r>
              <a:rPr lang="en-US" sz="2000" i="1" dirty="0" err="1"/>
              <a:t>sharedPreference</a:t>
            </a:r>
            <a:r>
              <a:rPr lang="en-US" sz="2000" i="1" dirty="0"/>
              <a:t> = </a:t>
            </a:r>
            <a:r>
              <a:rPr lang="en-US" sz="2000" i="1" dirty="0" err="1"/>
              <a:t>getSharedPreferences</a:t>
            </a:r>
            <a:r>
              <a:rPr lang="en-US" sz="2000" i="1" dirty="0"/>
              <a:t>("PREF_NAME",</a:t>
            </a:r>
            <a:r>
              <a:rPr lang="en-US" sz="2000" i="1" dirty="0" err="1"/>
              <a:t>Context.MODE_PRIVATE</a:t>
            </a:r>
            <a:r>
              <a:rPr lang="en-US" sz="2000" i="1" dirty="0"/>
              <a:t>) </a:t>
            </a:r>
          </a:p>
          <a:p>
            <a:pPr marL="114300" indent="0">
              <a:buNone/>
            </a:pPr>
            <a:r>
              <a:rPr lang="en-US" sz="2000" i="1" dirty="0"/>
              <a:t>var editor = </a:t>
            </a:r>
            <a:r>
              <a:rPr lang="en-US" sz="2000" i="1" dirty="0" err="1"/>
              <a:t>sharedPreference.edit</a:t>
            </a:r>
            <a:r>
              <a:rPr lang="en-US" sz="2000" i="1" dirty="0"/>
              <a:t>() </a:t>
            </a:r>
          </a:p>
          <a:p>
            <a:pPr marL="114300" indent="0">
              <a:buNone/>
            </a:pPr>
            <a:r>
              <a:rPr lang="en-US" sz="2000" i="1" dirty="0" err="1"/>
              <a:t>editor.putString</a:t>
            </a:r>
            <a:r>
              <a:rPr lang="en-US" sz="2000" i="1" dirty="0"/>
              <a:t>(”</a:t>
            </a:r>
            <a:r>
              <a:rPr lang="en-US" sz="2000" i="1" dirty="0" err="1"/>
              <a:t>NAME",”Moaath</a:t>
            </a:r>
            <a:r>
              <a:rPr lang="en-US" sz="2000" i="1" dirty="0"/>
              <a:t>") </a:t>
            </a:r>
          </a:p>
          <a:p>
            <a:pPr marL="114300" indent="0">
              <a:buNone/>
            </a:pPr>
            <a:r>
              <a:rPr lang="en-US" sz="2000" i="1" dirty="0" err="1"/>
              <a:t>editor.commit</a:t>
            </a:r>
            <a:r>
              <a:rPr lang="en-US" sz="2000" i="1" dirty="0"/>
              <a:t>()</a:t>
            </a:r>
            <a:endParaRPr lang="en-US" sz="4000" i="1" dirty="0"/>
          </a:p>
          <a:p>
            <a:pPr marL="114300" indent="0">
              <a:buNone/>
            </a:pPr>
            <a:endParaRPr lang="en-US" sz="3200" dirty="0"/>
          </a:p>
          <a:p>
            <a:pPr marL="114300" indent="0">
              <a:buNone/>
            </a:pPr>
            <a:r>
              <a:rPr lang="en-US" sz="3200" dirty="0"/>
              <a:t>When naming your shared preference files, you should use a name that's uniquely identifiable to your app, such as </a:t>
            </a:r>
          </a:p>
          <a:p>
            <a:pPr marL="114300" indent="0">
              <a:buNone/>
            </a:pPr>
            <a:endParaRPr lang="en-US" sz="3200" dirty="0"/>
          </a:p>
          <a:p>
            <a:pPr marL="114300" indent="0">
              <a:buNone/>
            </a:pPr>
            <a:r>
              <a:rPr lang="en-US" sz="3200" dirty="0"/>
              <a:t>"</a:t>
            </a:r>
            <a:r>
              <a:rPr lang="en-US" sz="3200" dirty="0" err="1"/>
              <a:t>com.example.myapp.PREFERENCE_FILE_KEY</a:t>
            </a:r>
            <a:r>
              <a:rPr lang="en-US" sz="3200" dirty="0"/>
              <a:t>"</a:t>
            </a:r>
          </a:p>
          <a:p>
            <a:pPr marL="114300" indent="0">
              <a:buNone/>
            </a:pPr>
            <a:endParaRPr lang="en-US" sz="3200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070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 Key-Value Sets  4/4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14300" indent="0">
              <a:buNone/>
            </a:pPr>
            <a:r>
              <a:rPr lang="en-US" sz="2000" b="1" dirty="0"/>
              <a:t>Write to Shared Preferences</a:t>
            </a:r>
          </a:p>
          <a:p>
            <a:pPr marL="114300" indent="0">
              <a:buNone/>
            </a:pPr>
            <a:endParaRPr lang="en-US" sz="1400" dirty="0"/>
          </a:p>
          <a:p>
            <a:pPr marL="114300" indent="0">
              <a:buNone/>
            </a:pPr>
            <a:r>
              <a:rPr lang="en-US" sz="1600" i="1" dirty="0" err="1"/>
              <a:t>val</a:t>
            </a:r>
            <a:r>
              <a:rPr lang="en-US" sz="1600" i="1" dirty="0"/>
              <a:t> </a:t>
            </a:r>
            <a:r>
              <a:rPr lang="en-US" sz="1600" i="1" dirty="0" err="1"/>
              <a:t>sharedPreference</a:t>
            </a:r>
            <a:r>
              <a:rPr lang="en-US" sz="1600" i="1" dirty="0"/>
              <a:t> = </a:t>
            </a:r>
            <a:r>
              <a:rPr lang="en-US" sz="1600" i="1" dirty="0" err="1"/>
              <a:t>getSharedPreferences</a:t>
            </a:r>
            <a:r>
              <a:rPr lang="en-US" sz="1600" i="1" dirty="0"/>
              <a:t>("PREF_NAME",</a:t>
            </a:r>
            <a:r>
              <a:rPr lang="en-US" sz="1600" i="1" dirty="0" err="1"/>
              <a:t>Context.MODE_PRIVATE</a:t>
            </a:r>
            <a:r>
              <a:rPr lang="en-US" sz="1600" i="1" dirty="0"/>
              <a:t>) </a:t>
            </a:r>
          </a:p>
          <a:p>
            <a:pPr marL="114300" indent="0">
              <a:buNone/>
            </a:pPr>
            <a:r>
              <a:rPr lang="en-US" sz="1600" i="1" dirty="0"/>
              <a:t>var editor = </a:t>
            </a:r>
            <a:r>
              <a:rPr lang="en-US" sz="1600" i="1" dirty="0" err="1"/>
              <a:t>sharedPreference.edit</a:t>
            </a:r>
            <a:r>
              <a:rPr lang="en-US" sz="1600" i="1" dirty="0"/>
              <a:t>() </a:t>
            </a:r>
          </a:p>
          <a:p>
            <a:pPr marL="114300" indent="0">
              <a:buNone/>
            </a:pPr>
            <a:r>
              <a:rPr lang="en-US" sz="1600" i="1" dirty="0" err="1"/>
              <a:t>editor.putString</a:t>
            </a:r>
            <a:r>
              <a:rPr lang="en-US" sz="1600" i="1" dirty="0"/>
              <a:t>(”</a:t>
            </a:r>
            <a:r>
              <a:rPr lang="en-US" sz="1600" i="1" dirty="0" err="1"/>
              <a:t>NAME",”Moaath</a:t>
            </a:r>
            <a:r>
              <a:rPr lang="en-US" sz="1600" i="1" dirty="0"/>
              <a:t>") </a:t>
            </a:r>
          </a:p>
          <a:p>
            <a:pPr marL="114300" indent="0">
              <a:buNone/>
            </a:pPr>
            <a:r>
              <a:rPr lang="en-US" sz="1600" i="1" dirty="0" err="1"/>
              <a:t>editor.commit</a:t>
            </a:r>
            <a:r>
              <a:rPr lang="en-US" sz="1600" i="1" dirty="0"/>
              <a:t>()</a:t>
            </a:r>
            <a:endParaRPr lang="en-US" sz="3200" i="1" dirty="0"/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endParaRPr lang="en-US" sz="1600" dirty="0"/>
          </a:p>
          <a:p>
            <a:pPr marL="114300" indent="0">
              <a:buNone/>
            </a:pPr>
            <a:r>
              <a:rPr lang="en-US" sz="2000" b="1" dirty="0"/>
              <a:t>Read from Shared Preferences</a:t>
            </a:r>
          </a:p>
          <a:p>
            <a:pPr marL="114300" indent="0">
              <a:buNone/>
            </a:pPr>
            <a:r>
              <a:rPr lang="en-US" sz="1600" dirty="0" err="1"/>
              <a:t>sharedPreference.getString</a:t>
            </a:r>
            <a:r>
              <a:rPr lang="en-US" sz="1600" dirty="0"/>
              <a:t>("</a:t>
            </a:r>
            <a:r>
              <a:rPr lang="en-US" sz="1600" i="1" dirty="0"/>
              <a:t> NAME </a:t>
            </a:r>
            <a:r>
              <a:rPr lang="en-US" sz="1600" dirty="0"/>
              <a:t>","</a:t>
            </a:r>
            <a:r>
              <a:rPr lang="en-US" sz="1600" dirty="0" err="1"/>
              <a:t>defaultName</a:t>
            </a:r>
            <a:r>
              <a:rPr lang="en-US" sz="1600" dirty="0"/>
              <a:t>") </a:t>
            </a:r>
          </a:p>
          <a:p>
            <a:pPr marL="114300" indent="0">
              <a:buNone/>
            </a:pPr>
            <a:r>
              <a:rPr lang="en-US" sz="1600" dirty="0" err="1"/>
              <a:t>sharedPreference.getLong</a:t>
            </a:r>
            <a:r>
              <a:rPr lang="en-US" sz="1600" dirty="0"/>
              <a:t>("l",1L)</a:t>
            </a:r>
            <a:endParaRPr lang="en-US" sz="2400" dirty="0"/>
          </a:p>
        </p:txBody>
      </p:sp>
      <p:pic>
        <p:nvPicPr>
          <p:cNvPr id="4" name="Picture 3" descr="Creating SharedPreferences Util in Open Event Android" title="SharedPreferences read/write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580020" y="2956320"/>
            <a:ext cx="5407196" cy="2004219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6166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51"/>
          <p:cNvSpPr txBox="1">
            <a:spLocks noGrp="1"/>
          </p:cNvSpPr>
          <p:nvPr>
            <p:ph type="title"/>
          </p:nvPr>
        </p:nvSpPr>
        <p:spPr>
          <a:xfrm>
            <a:off x="415600" y="287200"/>
            <a:ext cx="113608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5600" dirty="0"/>
              <a:t>What have we learnt this </a:t>
            </a:r>
            <a:r>
              <a:rPr lang="en-US" sz="5600" dirty="0"/>
              <a:t>unit</a:t>
            </a:r>
            <a:r>
              <a:rPr lang="en" sz="5600" dirty="0"/>
              <a:t>?</a:t>
            </a:r>
            <a:endParaRPr sz="5600" dirty="0"/>
          </a:p>
        </p:txBody>
      </p:sp>
      <p:sp>
        <p:nvSpPr>
          <p:cNvPr id="285" name="Google Shape;285;p5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lvl="0"/>
            <a:r>
              <a:rPr lang="en-US" dirty="0"/>
              <a:t>Fragments static and Dynamic.</a:t>
            </a:r>
          </a:p>
          <a:p>
            <a:pPr lvl="0"/>
            <a:r>
              <a:rPr lang="en-US" dirty="0"/>
              <a:t>Fragments’ lifecycle</a:t>
            </a:r>
          </a:p>
          <a:p>
            <a:pPr lvl="0"/>
            <a:r>
              <a:rPr lang="en-US" dirty="0"/>
              <a:t>Using fragments in applications (two tutorials)</a:t>
            </a:r>
          </a:p>
          <a:p>
            <a:pPr lvl="0"/>
            <a:r>
              <a:rPr lang="en-US" dirty="0"/>
              <a:t>Storing data using shared preferences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27412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Android Fragments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Learning Unit 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894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Fragments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 </a:t>
            </a:r>
            <a:r>
              <a:rPr lang="en-US" dirty="0">
                <a:hlinkClick r:id="rId2"/>
              </a:rPr>
              <a:t>Fragment</a:t>
            </a:r>
            <a:r>
              <a:rPr lang="en-US" dirty="0"/>
              <a:t> represents a behavior or a portion of user interface in a </a:t>
            </a:r>
            <a:r>
              <a:rPr lang="en-US" dirty="0">
                <a:hlinkClick r:id="rId3"/>
              </a:rPr>
              <a:t>FragmentActivity</a:t>
            </a:r>
            <a:r>
              <a:rPr lang="en-US" dirty="0"/>
              <a:t>. </a:t>
            </a:r>
          </a:p>
          <a:p>
            <a:endParaRPr lang="en-US" dirty="0"/>
          </a:p>
          <a:p>
            <a:r>
              <a:rPr lang="en-US" dirty="0"/>
              <a:t>You can combine multiple fragments in a single activity to build a multi-pane UI and reuse a fragment in multiple activities. </a:t>
            </a:r>
          </a:p>
          <a:p>
            <a:endParaRPr lang="en-US" dirty="0"/>
          </a:p>
          <a:p>
            <a:r>
              <a:rPr lang="en-US" dirty="0"/>
              <a:t>You can think of a fragment as a modular section of an activity, which has its own lifecycle, receives its own input events, and which you can add or remove while the activity is running (sort of like a "sub activity" that you can reuse in different activities).</a:t>
            </a:r>
          </a:p>
          <a:p>
            <a:endParaRPr lang="en-US" dirty="0"/>
          </a:p>
          <a:p>
            <a:r>
              <a:rPr lang="en-US" dirty="0"/>
              <a:t>A fragment must always be hosted in an activity and the fragment's lifecycle is directly affected by the host activity's lifecycle.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78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Fragments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690688"/>
            <a:ext cx="8753062" cy="4719255"/>
          </a:xfrm>
        </p:spPr>
        <p:txBody>
          <a:bodyPr>
            <a:noAutofit/>
          </a:bodyPr>
          <a:lstStyle/>
          <a:p>
            <a:r>
              <a:rPr lang="en-US" sz="2400" dirty="0"/>
              <a:t>Android introduced fragments in Android 3.0 (API level 11), primarily to support more dynamic and flexible UI designs on large screens, such as tablets.</a:t>
            </a:r>
            <a:endParaRPr lang="en-US" sz="1800" dirty="0"/>
          </a:p>
          <a:p>
            <a:pPr lvl="1"/>
            <a:endParaRPr lang="en-US" sz="1800" dirty="0"/>
          </a:p>
          <a:p>
            <a:r>
              <a:rPr lang="en-US" sz="2200" dirty="0"/>
              <a:t>Because a tablet's screen is much larger than </a:t>
            </a:r>
            <a:br>
              <a:rPr lang="en-US" sz="2200" dirty="0"/>
            </a:br>
            <a:r>
              <a:rPr lang="en-US" sz="2200" dirty="0"/>
              <a:t>that of a handset, there's more room to combine </a:t>
            </a:r>
            <a:br>
              <a:rPr lang="en-US" sz="2200" dirty="0"/>
            </a:br>
            <a:r>
              <a:rPr lang="en-US" sz="2200" dirty="0"/>
              <a:t>and interchange UI components. </a:t>
            </a:r>
          </a:p>
          <a:p>
            <a:endParaRPr lang="en-US" sz="2200" dirty="0"/>
          </a:p>
          <a:p>
            <a:r>
              <a:rPr lang="en-US" sz="2200" dirty="0"/>
              <a:t>Fragments allow such designs without the need</a:t>
            </a:r>
            <a:br>
              <a:rPr lang="en-US" sz="2200" dirty="0"/>
            </a:br>
            <a:r>
              <a:rPr lang="en-US" sz="2200" dirty="0"/>
              <a:t> for you to manage complex changes to the view</a:t>
            </a:r>
            <a:br>
              <a:rPr lang="en-US" sz="2200" dirty="0"/>
            </a:br>
            <a:r>
              <a:rPr lang="en-US" sz="2200" dirty="0"/>
              <a:t> hierarchy.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87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8"/>
          <p:cNvSpPr txBox="1">
            <a:spLocks noGrp="1"/>
          </p:cNvSpPr>
          <p:nvPr>
            <p:ph type="title"/>
          </p:nvPr>
        </p:nvSpPr>
        <p:spPr>
          <a:xfrm>
            <a:off x="297100" y="220833"/>
            <a:ext cx="11360800" cy="3044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 sz="4800" dirty="0"/>
              <a:t>Fragments: </a:t>
            </a:r>
            <a:r>
              <a:rPr lang="en-US" sz="4800" dirty="0"/>
              <a:t>Why they are useful</a:t>
            </a:r>
            <a:r>
              <a:rPr lang="en" sz="4800" dirty="0"/>
              <a:t>?</a:t>
            </a:r>
            <a:endParaRPr sz="4800" dirty="0"/>
          </a:p>
        </p:txBody>
      </p:sp>
      <p:pic>
        <p:nvPicPr>
          <p:cNvPr id="3" name="Picture 2" descr="An example of how two UI modules defined by fragments can be combined into one activity for a tablet design, but separated for a handset design." title="Two UI modules 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9133" y="1235033"/>
            <a:ext cx="8576734" cy="4946938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98320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>
            <a:spLocks noGrp="1"/>
          </p:cNvSpPr>
          <p:nvPr>
            <p:ph type="body" idx="1"/>
          </p:nvPr>
        </p:nvSpPr>
        <p:spPr>
          <a:xfrm>
            <a:off x="236696" y="1174600"/>
            <a:ext cx="11360800" cy="6337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465655">
              <a:buSzPts val="1900"/>
            </a:pPr>
            <a:r>
              <a:rPr lang="en" sz="2533" dirty="0"/>
              <a:t>A fragment is used to render and manage a single UI view..</a:t>
            </a:r>
            <a:endParaRPr sz="2533" dirty="0"/>
          </a:p>
          <a:p>
            <a:pPr indent="-465655">
              <a:buSzPts val="1900"/>
            </a:pPr>
            <a:r>
              <a:rPr lang="en" sz="2533" dirty="0"/>
              <a:t>Fragments are parts of the application's UI or behavior that are integrated into activities -- a fragment needs an activity to run.</a:t>
            </a:r>
            <a:endParaRPr sz="2533" dirty="0"/>
          </a:p>
          <a:p>
            <a:pPr indent="-465655">
              <a:buSzPts val="1900"/>
            </a:pPr>
            <a:r>
              <a:rPr lang="en" sz="2533" dirty="0"/>
              <a:t>Consider each fragment as a </a:t>
            </a:r>
            <a:r>
              <a:rPr lang="en" sz="2533" b="1" u="sng" dirty="0"/>
              <a:t>lightweight mini-activity</a:t>
            </a:r>
            <a:r>
              <a:rPr lang="en" sz="2533" dirty="0"/>
              <a:t>.</a:t>
            </a:r>
            <a:endParaRPr sz="2533" dirty="0"/>
          </a:p>
          <a:p>
            <a:pPr indent="-465655">
              <a:buSzPts val="1900"/>
            </a:pPr>
            <a:r>
              <a:rPr lang="en" sz="2533" dirty="0"/>
              <a:t>Fragments are </a:t>
            </a:r>
            <a:r>
              <a:rPr lang="en" sz="2533" b="1" u="sng" dirty="0"/>
              <a:t>flexible and reusable components </a:t>
            </a:r>
            <a:r>
              <a:rPr lang="en" sz="2533" dirty="0"/>
              <a:t>defined by the programmer.</a:t>
            </a:r>
            <a:endParaRPr sz="2533" dirty="0"/>
          </a:p>
          <a:p>
            <a:pPr indent="-465655">
              <a:buSzPts val="1900"/>
            </a:pPr>
            <a:r>
              <a:rPr lang="en" sz="2533" dirty="0"/>
              <a:t>Fragments present a </a:t>
            </a:r>
            <a:r>
              <a:rPr lang="en" sz="2533" b="1" u="sng" dirty="0"/>
              <a:t>consistent UI across different apps </a:t>
            </a:r>
            <a:r>
              <a:rPr lang="en" sz="2533" dirty="0"/>
              <a:t>and devices; fragments are flexible in adapting the user experience across these different environments (phone, tablet); therefore, allowing to group UI views.</a:t>
            </a:r>
            <a:endParaRPr sz="2533" dirty="0"/>
          </a:p>
          <a:p>
            <a:pPr indent="-465655">
              <a:buSzPts val="1900"/>
            </a:pPr>
            <a:r>
              <a:rPr lang="en" sz="2533" dirty="0"/>
              <a:t>Each fragment has </a:t>
            </a:r>
            <a:r>
              <a:rPr lang="en" sz="2533" b="1" u="sng" dirty="0"/>
              <a:t>its own lifecycle</a:t>
            </a:r>
            <a:r>
              <a:rPr lang="en" sz="2533" dirty="0"/>
              <a:t> and associated UI (for example, a fragment for the user to enter profile information, another one to render maps).</a:t>
            </a:r>
            <a:endParaRPr sz="2533" dirty="0"/>
          </a:p>
          <a:p>
            <a:pPr indent="-465655">
              <a:buSzPts val="1900"/>
            </a:pPr>
            <a:r>
              <a:rPr lang="en" sz="2533" dirty="0"/>
              <a:t>How many fragments do you need? Rule of thumb is one per different type of data displayed (e.g., preferences, profile, maps, list of exercises) or user input.</a:t>
            </a:r>
            <a:endParaRPr sz="2533" dirty="0"/>
          </a:p>
        </p:txBody>
      </p:sp>
      <p:sp>
        <p:nvSpPr>
          <p:cNvPr id="3" name="Google Shape;146;p28"/>
          <p:cNvSpPr txBox="1">
            <a:spLocks noGrp="1"/>
          </p:cNvSpPr>
          <p:nvPr>
            <p:ph type="title"/>
          </p:nvPr>
        </p:nvSpPr>
        <p:spPr>
          <a:xfrm>
            <a:off x="318051" y="419615"/>
            <a:ext cx="11505354" cy="198565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4800" dirty="0"/>
              <a:t>Fragments: </a:t>
            </a:r>
            <a:r>
              <a:rPr lang="en-US" sz="4800" dirty="0"/>
              <a:t>why they are useful</a:t>
            </a:r>
            <a:r>
              <a:rPr lang="en" sz="4800" dirty="0"/>
              <a:t>?</a:t>
            </a:r>
            <a:r>
              <a:rPr lang="en-US" sz="4800" dirty="0"/>
              <a:t> cont.</a:t>
            </a:r>
            <a:endParaRPr sz="4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39436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2"/>
          <p:cNvSpPr txBox="1">
            <a:spLocks noGrp="1"/>
          </p:cNvSpPr>
          <p:nvPr>
            <p:ph type="title"/>
          </p:nvPr>
        </p:nvSpPr>
        <p:spPr>
          <a:xfrm>
            <a:off x="503433" y="1195800"/>
            <a:ext cx="11360800" cy="446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 sz="4800"/>
              <a:t>Treat a fragment as a mini-activity with its own</a:t>
            </a:r>
            <a:endParaRPr sz="4800"/>
          </a:p>
          <a:p>
            <a:pPr algn="ctr"/>
            <a:r>
              <a:rPr lang="en" sz="4800"/>
              <a:t>own independent UI and Lifecycle (to manage its internal state). </a:t>
            </a:r>
            <a:endParaRPr sz="4800"/>
          </a:p>
          <a:p>
            <a:pPr algn="ctr"/>
            <a:endParaRPr sz="4800"/>
          </a:p>
          <a:p>
            <a:pPr algn="ctr"/>
            <a:r>
              <a:rPr lang="en" sz="4800"/>
              <a:t>Fragments should be considered as part of the controller layer in the MVC architecture</a:t>
            </a:r>
            <a:endParaRPr sz="4800"/>
          </a:p>
          <a:p>
            <a:pPr algn="ctr"/>
            <a:endParaRPr sz="4800"/>
          </a:p>
          <a:p>
            <a:pPr algn="ctr"/>
            <a:r>
              <a:rPr lang="en" sz="4800"/>
              <a:t> </a:t>
            </a:r>
            <a:endParaRPr sz="48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0350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3" descr="Fragment Lifecycle" title="Fragment Lifecycle"/>
          <p:cNvSpPr txBox="1">
            <a:spLocks noGrp="1"/>
          </p:cNvSpPr>
          <p:nvPr>
            <p:ph type="title"/>
          </p:nvPr>
        </p:nvSpPr>
        <p:spPr>
          <a:xfrm>
            <a:off x="5103632" y="137133"/>
            <a:ext cx="6395941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Fragment Lifecycle</a:t>
            </a:r>
            <a:endParaRPr dirty="0"/>
          </a:p>
        </p:txBody>
      </p:sp>
      <p:pic>
        <p:nvPicPr>
          <p:cNvPr id="174" name="Google Shape;174;p33" descr="Fragment Lifecycle 1/2" title="Fragment Lifecycle 1/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467" y="0"/>
            <a:ext cx="3791367" cy="676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33"/>
          <p:cNvSpPr txBox="1">
            <a:spLocks noGrp="1"/>
          </p:cNvSpPr>
          <p:nvPr>
            <p:ph type="body" idx="1"/>
          </p:nvPr>
        </p:nvSpPr>
        <p:spPr>
          <a:xfrm>
            <a:off x="4090233" y="970933"/>
            <a:ext cx="7976000" cy="455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dirty="0" err="1"/>
              <a:t>onAttach</a:t>
            </a:r>
            <a:r>
              <a:rPr lang="en" dirty="0"/>
              <a:t>() is called when the Fragment is attached to its parent activity</a:t>
            </a:r>
            <a:endParaRPr dirty="0"/>
          </a:p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b="1" u="sng" dirty="0" err="1"/>
              <a:t>onCreate</a:t>
            </a:r>
            <a:r>
              <a:rPr lang="en" b="1" u="sng" dirty="0"/>
              <a:t>()</a:t>
            </a:r>
            <a:r>
              <a:rPr lang="en" b="1" dirty="0"/>
              <a:t> </a:t>
            </a:r>
            <a:r>
              <a:rPr lang="en" dirty="0"/>
              <a:t>is called to initially create the fragment</a:t>
            </a:r>
            <a:endParaRPr dirty="0"/>
          </a:p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dirty="0" err="1"/>
              <a:t>onCreateView</a:t>
            </a:r>
            <a:r>
              <a:rPr lang="en" dirty="0"/>
              <a:t>() is called to created its user interface -- it inflates the fragment UI</a:t>
            </a:r>
            <a:endParaRPr dirty="0"/>
          </a:p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dirty="0" err="1"/>
              <a:t>onActivityCreated</a:t>
            </a:r>
            <a:r>
              <a:rPr lang="en" dirty="0"/>
              <a:t>() is called once the parent activity and the fragment UI are created.</a:t>
            </a:r>
            <a:endParaRPr dirty="0"/>
          </a:p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b="1" u="sng" dirty="0" err="1"/>
              <a:t>onStart</a:t>
            </a:r>
            <a:r>
              <a:rPr lang="en" b="1" u="sng" dirty="0"/>
              <a:t>()</a:t>
            </a:r>
            <a:r>
              <a:rPr lang="en" dirty="0"/>
              <a:t> is called the start of the visible lifetime, any UI changes can be applied before the fragment goes visible</a:t>
            </a:r>
            <a:endParaRPr dirty="0"/>
          </a:p>
          <a:p>
            <a:pPr indent="-397923"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b="1" u="sng" dirty="0" err="1"/>
              <a:t>onResume</a:t>
            </a:r>
            <a:r>
              <a:rPr lang="en" b="1" u="sng" dirty="0"/>
              <a:t>()</a:t>
            </a:r>
            <a:r>
              <a:rPr lang="en" dirty="0"/>
              <a:t> is called at the start of the active lifetime such as resuming any paused UI updates needed by the fragment that were suspended when it became inactive.</a:t>
            </a:r>
            <a:endParaRPr dirty="0"/>
          </a:p>
          <a:p>
            <a:pPr marL="0" indent="0">
              <a:spcAft>
                <a:spcPts val="2133"/>
              </a:spcAft>
              <a:buNone/>
            </a:pP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61148851"/>
      </p:ext>
    </p:extLst>
  </p:cSld>
  <p:clrMapOvr>
    <a:masterClrMapping/>
  </p:clrMapOvr>
</p:sld>
</file>

<file path=ppt/theme/theme1.xml><?xml version="1.0" encoding="utf-8"?>
<a:theme xmlns:a="http://schemas.openxmlformats.org/drawingml/2006/main" name="CSIT Light Theme">
  <a:themeElements>
    <a:clrScheme name="Custom 50">
      <a:dk1>
        <a:sysClr val="windowText" lastClr="000000"/>
      </a:dk1>
      <a:lt1>
        <a:srgbClr val="D6DCE4"/>
      </a:lt1>
      <a:dk2>
        <a:srgbClr val="44546A"/>
      </a:dk2>
      <a:lt2>
        <a:srgbClr val="E7E6E6"/>
      </a:lt2>
      <a:accent1>
        <a:srgbClr val="E6AF2E"/>
      </a:accent1>
      <a:accent2>
        <a:srgbClr val="9D6A89"/>
      </a:accent2>
      <a:accent3>
        <a:srgbClr val="1A936F"/>
      </a:accent3>
      <a:accent4>
        <a:srgbClr val="067BC2"/>
      </a:accent4>
      <a:accent5>
        <a:srgbClr val="A63446"/>
      </a:accent5>
      <a:accent6>
        <a:srgbClr val="114B5F"/>
      </a:accent6>
      <a:hlink>
        <a:srgbClr val="D65108"/>
      </a:hlink>
      <a:folHlink>
        <a:srgbClr val="827A42"/>
      </a:folHlink>
    </a:clrScheme>
    <a:fontScheme name="CSIT Theme Fonts">
      <a:majorFont>
        <a:latin typeface="Roboto Black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stainability Theme Draft 2" id="{05756FFE-2644-4B09-B02F-9F00F5871BE1}" vid="{4B6594C5-5F5B-47B2-94EC-2099E63902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39711</TotalTime>
  <Words>1556</Words>
  <Application>Microsoft Macintosh PowerPoint</Application>
  <PresentationFormat>Widescreen</PresentationFormat>
  <Paragraphs>152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Lato</vt:lpstr>
      <vt:lpstr>Roboto Black</vt:lpstr>
      <vt:lpstr>CSIT Light Theme</vt:lpstr>
      <vt:lpstr>Learning Unit 5 Fragments</vt:lpstr>
      <vt:lpstr>Objectives</vt:lpstr>
      <vt:lpstr>Introduction to Android Fragments</vt:lpstr>
      <vt:lpstr>Introduction to Fragments</vt:lpstr>
      <vt:lpstr>Introduction to Fragments cont.</vt:lpstr>
      <vt:lpstr>Fragments: Why they are useful?</vt:lpstr>
      <vt:lpstr>Fragments: why they are useful? cont.</vt:lpstr>
      <vt:lpstr>Treat a fragment as a mini-activity with its own own independent UI and Lifecycle (to manage its internal state).   Fragments should be considered as part of the controller layer in the MVC architecture   </vt:lpstr>
      <vt:lpstr>Fragment Lifecycle</vt:lpstr>
      <vt:lpstr>Fragment Lifecycle</vt:lpstr>
      <vt:lpstr>Types of Fragments</vt:lpstr>
      <vt:lpstr>Static Fragments</vt:lpstr>
      <vt:lpstr>Static Fragments cont.</vt:lpstr>
      <vt:lpstr>Dynmaic Fragments (Flexible UI)</vt:lpstr>
      <vt:lpstr>Adding a fragment to an activity dynamically  </vt:lpstr>
      <vt:lpstr>Introduction to Storing Data</vt:lpstr>
      <vt:lpstr>Saving Data</vt:lpstr>
      <vt:lpstr>Saving Key-Value Sets 1/4</vt:lpstr>
      <vt:lpstr>Saving Key-Value Sets  2/4</vt:lpstr>
      <vt:lpstr>Saving Key-Value Sets   3/4</vt:lpstr>
      <vt:lpstr>Saving Key-Value Sets  4/4</vt:lpstr>
      <vt:lpstr>What have we learnt this unit?</vt:lpstr>
    </vt:vector>
  </TitlesOfParts>
  <Company>Montclair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1:  Introduction to Sustainability Sciences</dc:title>
  <dc:creator>Chris M. Petrillo</dc:creator>
  <cp:lastModifiedBy>Moaath Alrajab</cp:lastModifiedBy>
  <cp:revision>102</cp:revision>
  <dcterms:created xsi:type="dcterms:W3CDTF">2017-10-27T18:36:42Z</dcterms:created>
  <dcterms:modified xsi:type="dcterms:W3CDTF">2022-10-03T01:43:55Z</dcterms:modified>
</cp:coreProperties>
</file>

<file path=docProps/thumbnail.jpeg>
</file>